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이현동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23T13:24:57.276">
    <p:pos x="0" y="1958"/>
    <p:text>https://wjddyd66.github.io/keras/Keras(4-2)/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23T13:46:30.228">
    <p:pos x="1077" y="1234"/>
    <p:text>https://brunch.co.kr/@linecard/324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bd245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bd245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cf3ab8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cf3ab8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 그릴</a:t>
            </a:r>
            <a:r>
              <a:rPr lang="ko"/>
              <a:t>때 보통 이렇게 그리는 순환신경망에 대하여 알아보겠습니다.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RNN은 하나의 모델에 입력과 이전에 넣었던 출력을 이용하여 출력을 만드는 모델 ㅇㅇ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cf3ab8e9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cf3ab8e9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그렇게설명하</a:t>
            </a:r>
            <a:r>
              <a:rPr lang="ko"/>
              <a:t>면 뭔소린지 할수 있는데 펼치면 이런모양이고 위 3개의 박스는 모두 같은 파라미터를 공유하고 학습시 파라미터가 수정되면 동시에 바뀐다고 보면 됨..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cf3ab8e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cf3ab8e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</a:t>
            </a:r>
            <a:r>
              <a:rPr lang="ko"/>
              <a:t>의 내부구조는 이렇게 생겼음.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이전스텝의 출력값인 state값과 현재스텝의 입력값인 X를 받아서 위와같이 계산하여 Output을만들고 Output값을 복사하여 다음 스텝의 State값으로서 넘겨줌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f3ab8e9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f3ab8e9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그렇다</a:t>
            </a:r>
            <a:r>
              <a:rPr lang="ko"/>
              <a:t>면 첫번째입력은 뭘주나 할 수 있는데 그냥 0 넣습니다.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f3ab8e9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f3ab8e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이해</a:t>
            </a:r>
            <a:r>
              <a:rPr lang="ko"/>
              <a:t>를 돕기위해 위 네모친 모델을 엑셀로 번역기 모델을 만들어 봤슴.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d07f68eb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d07f68eb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d07f68eba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d07f68eba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07f68eba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d07f68eba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d07f68eba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d07f68eba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d07f68eba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d07f68eba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bd24586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bd2458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누구세용? 현영이요~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d07f68eba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d07f68eba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07f68eba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07f68eba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d07f68eb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d07f68eb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d07f68eba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d07f68eba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d07f68e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d07f68e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ㅍㅇㅌ 와 준비 빠르게 하시네...나중에 발표준비 특강 부탁드립니다아하….ㄷㄷ ㅋㅋㅋㅋ  하위^_^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네? ㅠ ㅠ 노션에 끄적여논거 옮겨붙이기하고있는데요...ㅠㅠㅠ아 근데 이걸로는 장후님을 만족시킬수없어…...더 대단한게……..필요해……….더욱 대단한 무언가……...그의 맘에 쏙들………..무언가가 필요하다…….뭘까 그게……..코드??????........예시…...무슨 예시……...이런된장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d07f68e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d07f68e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 ? 누구..?^^ 해리언니죠 맞나?^_^아닌가?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07f68e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d07f68e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07f68e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07f68e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d07f68e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d07f68e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07f68e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07f68e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 너무 초딩같나? ㅎ^_^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d07f68eb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d07f68eb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d07f68e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d07f68e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d07f68eb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d07f68eb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​zt가 </a:t>
            </a:r>
            <a:r>
              <a:rPr lang="ko" sz="1050">
                <a:solidFill>
                  <a:srgbClr val="E96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을 출력하면 forget 게이트가 열리고 input 게이트가 닫히며, ​zt가 </a:t>
            </a:r>
            <a:r>
              <a:rPr lang="ko" sz="1050">
                <a:solidFill>
                  <a:srgbClr val="E96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일 경우 반대로 forget 게이트가 닫히고 input 게이트가 열린다. </a:t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GRU 셀은 output 게이트가 없어 전체 상태 벡터 ht​가 타임 스텝마다 출력되며, 이전 상태 ​ht-1의 어느 부분이 출력될지 제어하는 새로운 gate controller인 rt ​가 있다.</a:t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d07f68e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d07f68e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d07f68eba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d07f68eb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07f68eb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d07f68eb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d07f68eba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d07f68eba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d07f68eba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d07f68eba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d07f68eba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d07f68eba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d07f68eba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d07f68eba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d07f68eba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d07f68eba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07f68eb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07f68eb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d07f68e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d07f68e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지금까지는 순환 모델을 갖고 시퀀스 데이터를 처리하는 것을 알아보았는데, 다음은 시계열 데이터에 대해 RNN의 방식이 아니라 CNN의 방식을 적용하는 방법에 대해서 알아보겠습니다.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d07f68eb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d07f68eb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저희가 저번 주까지 CNN 공부를 하면서 알아봤듯이, Convolutional network는 이미지 처리, 컴퓨터 비전에 강력하게 쓰이는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그런데 사실 Convolution 이라는 연산은 배열 구조의 데이터를 위해서만 존재하는 것이 아닙니다.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일렬로 나열된 일차원 데이터에 관해서도 동일한 연산을 적용할 수가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그림을 보시면 왼쪽은 2D Convolution의 작동 방식을 나타낸 것이고, 오른 쪽은 1D data에 대해 convolution 연산을 수행하는 것을 보여드리는 구조입니다.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2D로 할 때와 동일하게 일정한 필터를 쭉 이동시키면서 값을 곱하는 형태로 연산이 진행됩니다.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아래 같은 경우는 뭔가 2차원 데이터처럼 보일 수 있는데, 잘 보시면 단어를 임베딩한 상태입니다.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d07f68eb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d07f68eb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 Convnet 레이어의 경우 2D Convnet에서 사용하는 레이어의 구성요소랑 기능이 크게 다르지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똑같이 Convolution layer 바로 다음에 Pooling 층이 있는 구조가 몇 번 중첩되는 구조를 띕니다.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마지막에는 Global Pooling이나 항상 하던 것처럼 Fully Connected layer를 통해 목표하는 output size로 맞춥니다.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d07f68eb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d07f68eb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예전에 CNN의 필터를 공부할 때 배웠 듯이, 필터를 이용한 특징 추출은 이미지를 한 픽셀과 그 주변 픽셀과의 관계를 이용해서 이미지가 조금 잘리거나 위치가 바뀌어도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아예 다른 데이터로 인식하지 않는다는 점이 가장 유용했습니다.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 Convolution의 경우에도 마찬가지입니다.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저기 분홍색 1차원 신호를 보시면 둘이 모양은 동일한데 약간 shift 된 형태라는 게 눈에 띕니다. 만약 앞뒤 순서를 중요시 여기는 모델이었다면 둘을 다른 신호로 생각했겠지만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convnet의 경우 패턴이 동일하기 때문에 서로 완전 다른 신호라고 간주하지는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오른쪽에 검은색 노란색 파란색 선도 마찬가지로.. convnet에서 저 검은색과 노란색 신호는 비슷한 신호로 간주할 것이고, 파란색 신호는 다른 신호로 간주할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특성을 타임스텝에 민감하지 않다, 이동 불변성을 띈다고 부릅니다.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d07f68eb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d07f68eb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이동불변성은 시퀀셜 데이터에선 장점이자 단점이 될 수 있는데..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자연어의 특정한 표현들을 추출해서 문장의 뉘앙스나 감정을 알아채는 프로젝트라든지.. 그런 프로젝트에선 각 패턴의 위치가 어디에 등장하는지는 아주 크게 중요하지 않지만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 예측, 전력 사용량 예측, 등의 프로젝트를 할 땐 최근 데이터에 좀더 비중을 두고 다뤄야 하기 때문에 순서를 무시하는 특성이 오히려 독이 됩니다.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d07f68eb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d07f68eb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앞서 계속 배웠던 순환 구조 모델과 비교를 하자면</a:t>
            </a:r>
            <a:r>
              <a:rPr lang="ko"/>
              <a:t>...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교재에서 소개하는 바로는 컨브넷은 시퀀셜 데이터를 처리할 때 정확도가 LSTM, RNN 보다는 뒤떨어진다고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RNN은 시퀀스가 길어지면 연산량이 많아지기도 하고, 그래서 RNN을 사용하기 전에 Convnet을 이용해서 좀 데이터에서 유용한 표현을 뽑아내서 데이터를 간소화시키는 데 사용하면 좋겠다...고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교재의 저자는 말합니다.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교재에선 이게 아직 많이 사용되진 않는 편이라고 언급했길래,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편찬 이후에 이 기법을 사용하는 사람이 늘었을지 궁금해서 검색을 해봤는데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CNN을 RNN이나 LSTM과 결합한 건 많긴 한데 대부분 동영상을 다루기 위해 이미지 처리와 시퀀셜 데이터를 순차적으로 처리하는… 그런 형태였습니다.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교재에서 제시한 구조로 사용하는 프로젝트도 몇 가지 확인했지만 그렇게 많이 쓰이는 건 아닌 것 같긴 했습니다.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d07f68eba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d07f68eba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요약입니다.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시퀀셜 데이터에 Convnet을 적용하는 것은 순서가 별로 중요하지 않은 데이터에 사용하거나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좀 연산량 많을 것 같다 하는 데이터셋에서 표현을 한 번 추출해서 걸러내느라 사용할 수도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d07f68eba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d07f68eba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d3bf9bc45313b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d3bf9bc45313b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d07f68eba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d07f68eba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07f68eba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d07f68eba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d07f68eba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d07f68eba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10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.xml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2.xml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96818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050" y="1621325"/>
            <a:ext cx="1667325" cy="16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152400" y="0"/>
            <a:ext cx="9296400" cy="5143500"/>
          </a:xfrm>
          <a:prstGeom prst="rect">
            <a:avLst/>
          </a:prstGeom>
          <a:solidFill>
            <a:srgbClr val="000000">
              <a:alpha val="66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lt1"/>
                </a:solidFill>
              </a:rPr>
              <a:t>6</a:t>
            </a:r>
            <a:r>
              <a:rPr lang="ko" sz="4200">
                <a:solidFill>
                  <a:schemeClr val="lt1"/>
                </a:solidFill>
              </a:rPr>
              <a:t>주차 - 책 발표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트리케라</a:t>
            </a:r>
            <a:r>
              <a:rPr lang="ko" sz="1800">
                <a:solidFill>
                  <a:schemeClr val="lt1"/>
                </a:solidFill>
              </a:rPr>
              <a:t>톱</a:t>
            </a:r>
            <a:r>
              <a:rPr lang="ko">
                <a:solidFill>
                  <a:schemeClr val="lt1"/>
                </a:solidFill>
              </a:rPr>
              <a:t>스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3580650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37" name="Google Shape;137;p22"/>
          <p:cNvCxnSpPr>
            <a:stCxn id="136" idx="1"/>
            <a:endCxn id="136" idx="3"/>
          </p:cNvCxnSpPr>
          <p:nvPr/>
        </p:nvCxnSpPr>
        <p:spPr>
          <a:xfrm>
            <a:off x="3580650" y="2703050"/>
            <a:ext cx="1982700" cy="600"/>
          </a:xfrm>
          <a:prstGeom prst="bentConnector5">
            <a:avLst>
              <a:gd fmla="val -12010" name="adj1"/>
              <a:gd fmla="val 79095833" name="adj2"/>
              <a:gd fmla="val 112010" name="adj3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/>
          <p:nvPr/>
        </p:nvSpPr>
        <p:spPr>
          <a:xfrm rot="5400000">
            <a:off x="4432500" y="3061500"/>
            <a:ext cx="279000" cy="2412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2"/>
          <p:cNvCxnSpPr>
            <a:stCxn id="136" idx="0"/>
          </p:cNvCxnSpPr>
          <p:nvPr/>
        </p:nvCxnSpPr>
        <p:spPr>
          <a:xfrm rot="10800000">
            <a:off x="4572000" y="1110050"/>
            <a:ext cx="0" cy="89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2"/>
          <p:cNvCxnSpPr/>
          <p:nvPr/>
        </p:nvCxnSpPr>
        <p:spPr>
          <a:xfrm rot="10800000">
            <a:off x="4572000" y="3321600"/>
            <a:ext cx="0" cy="89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53825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46" name="Google Shape;146;p23"/>
          <p:cNvCxnSpPr>
            <a:stCxn id="145" idx="0"/>
          </p:cNvCxnSpPr>
          <p:nvPr/>
        </p:nvCxnSpPr>
        <p:spPr>
          <a:xfrm flipH="1" rot="10800000">
            <a:off x="1945175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/>
          <p:nvPr/>
        </p:nvSpPr>
        <p:spPr>
          <a:xfrm>
            <a:off x="3580650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48" name="Google Shape;148;p23"/>
          <p:cNvCxnSpPr>
            <a:stCxn id="147" idx="0"/>
          </p:cNvCxnSpPr>
          <p:nvPr/>
        </p:nvCxnSpPr>
        <p:spPr>
          <a:xfrm flipH="1" rot="10800000">
            <a:off x="4572000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endCxn id="147" idx="1"/>
          </p:cNvCxnSpPr>
          <p:nvPr/>
        </p:nvCxnSpPr>
        <p:spPr>
          <a:xfrm>
            <a:off x="1948950" y="1669250"/>
            <a:ext cx="1631700" cy="1033800"/>
          </a:xfrm>
          <a:prstGeom prst="bentConnector3">
            <a:avLst>
              <a:gd fmla="val 7997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3363975" y="2703050"/>
            <a:ext cx="2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3"/>
          <p:cNvSpPr txBox="1"/>
          <p:nvPr/>
        </p:nvSpPr>
        <p:spPr>
          <a:xfrm>
            <a:off x="3783975" y="4075800"/>
            <a:ext cx="488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모든 RNN 상자는 파라미터를 공유합니다.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 같은 상자라는 뜻입니다.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3656775" y="4075800"/>
            <a:ext cx="127200" cy="41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6203700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54" name="Google Shape;154;p23"/>
          <p:cNvCxnSpPr>
            <a:stCxn id="153" idx="0"/>
          </p:cNvCxnSpPr>
          <p:nvPr/>
        </p:nvCxnSpPr>
        <p:spPr>
          <a:xfrm flipH="1" rot="10800000">
            <a:off x="7195050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>
            <a:endCxn id="153" idx="1"/>
          </p:cNvCxnSpPr>
          <p:nvPr/>
        </p:nvCxnSpPr>
        <p:spPr>
          <a:xfrm>
            <a:off x="4572000" y="1669250"/>
            <a:ext cx="1631700" cy="1033800"/>
          </a:xfrm>
          <a:prstGeom prst="bentConnector3">
            <a:avLst>
              <a:gd fmla="val 7968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3"/>
          <p:cNvCxnSpPr/>
          <p:nvPr/>
        </p:nvCxnSpPr>
        <p:spPr>
          <a:xfrm>
            <a:off x="5987025" y="2703050"/>
            <a:ext cx="2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>
            <a:endCxn id="145" idx="2"/>
          </p:cNvCxnSpPr>
          <p:nvPr/>
        </p:nvCxnSpPr>
        <p:spPr>
          <a:xfrm rot="10800000">
            <a:off x="1945175" y="3397850"/>
            <a:ext cx="0" cy="74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3"/>
          <p:cNvCxnSpPr/>
          <p:nvPr/>
        </p:nvCxnSpPr>
        <p:spPr>
          <a:xfrm rot="10800000">
            <a:off x="4572000" y="3397850"/>
            <a:ext cx="0" cy="57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3"/>
          <p:cNvCxnSpPr/>
          <p:nvPr/>
        </p:nvCxnSpPr>
        <p:spPr>
          <a:xfrm rot="10800000">
            <a:off x="7195050" y="3380875"/>
            <a:ext cx="0" cy="57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2495250" y="1584550"/>
            <a:ext cx="4153500" cy="2809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165" name="Google Shape;165;p24"/>
          <p:cNvCxnSpPr>
            <a:stCxn id="164" idx="0"/>
          </p:cNvCxnSpPr>
          <p:nvPr/>
        </p:nvCxnSpPr>
        <p:spPr>
          <a:xfrm rot="10800000">
            <a:off x="4572000" y="457450"/>
            <a:ext cx="0" cy="112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4592761" y="1177776"/>
            <a:ext cx="3669000" cy="2448900"/>
          </a:xfrm>
          <a:prstGeom prst="bentConnector3">
            <a:avLst>
              <a:gd fmla="val 67206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4"/>
          <p:cNvSpPr/>
          <p:nvPr/>
        </p:nvSpPr>
        <p:spPr>
          <a:xfrm>
            <a:off x="5472661" y="3304776"/>
            <a:ext cx="631200" cy="6312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W</a:t>
            </a:r>
            <a:endParaRPr sz="1700"/>
          </a:p>
        </p:txBody>
      </p:sp>
      <p:cxnSp>
        <p:nvCxnSpPr>
          <p:cNvPr id="168" name="Google Shape;168;p24"/>
          <p:cNvCxnSpPr>
            <a:endCxn id="164" idx="2"/>
          </p:cNvCxnSpPr>
          <p:nvPr/>
        </p:nvCxnSpPr>
        <p:spPr>
          <a:xfrm rot="10800000">
            <a:off x="4572000" y="4393750"/>
            <a:ext cx="0" cy="63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4"/>
          <p:cNvSpPr/>
          <p:nvPr/>
        </p:nvSpPr>
        <p:spPr>
          <a:xfrm>
            <a:off x="3021200" y="3304776"/>
            <a:ext cx="631200" cy="6312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U</a:t>
            </a:r>
            <a:endParaRPr sz="1700"/>
          </a:p>
        </p:txBody>
      </p:sp>
      <p:cxnSp>
        <p:nvCxnSpPr>
          <p:cNvPr id="170" name="Google Shape;170;p24"/>
          <p:cNvCxnSpPr>
            <a:stCxn id="164" idx="2"/>
            <a:endCxn id="167" idx="4"/>
          </p:cNvCxnSpPr>
          <p:nvPr/>
        </p:nvCxnSpPr>
        <p:spPr>
          <a:xfrm rot="-5400000">
            <a:off x="4951200" y="3556750"/>
            <a:ext cx="457800" cy="1216200"/>
          </a:xfrm>
          <a:prstGeom prst="bentConnector3">
            <a:avLst>
              <a:gd fmla="val 52791" name="adj1"/>
            </a:avLst>
          </a:prstGeom>
          <a:noFill/>
          <a:ln cap="flat" cmpd="sng" w="381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>
            <a:endCxn id="169" idx="2"/>
          </p:cNvCxnSpPr>
          <p:nvPr/>
        </p:nvCxnSpPr>
        <p:spPr>
          <a:xfrm>
            <a:off x="2474300" y="3620376"/>
            <a:ext cx="546900" cy="0"/>
          </a:xfrm>
          <a:prstGeom prst="straightConnector1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4"/>
          <p:cNvSpPr/>
          <p:nvPr/>
        </p:nvSpPr>
        <p:spPr>
          <a:xfrm>
            <a:off x="4246925" y="3304739"/>
            <a:ext cx="631200" cy="6312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B</a:t>
            </a:r>
            <a:endParaRPr sz="1700"/>
          </a:p>
        </p:txBody>
      </p:sp>
      <p:cxnSp>
        <p:nvCxnSpPr>
          <p:cNvPr id="173" name="Google Shape;173;p24"/>
          <p:cNvCxnSpPr>
            <a:stCxn id="169" idx="6"/>
            <a:endCxn id="172" idx="2"/>
          </p:cNvCxnSpPr>
          <p:nvPr/>
        </p:nvCxnSpPr>
        <p:spPr>
          <a:xfrm>
            <a:off x="3652400" y="3620376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>
            <a:stCxn id="167" idx="2"/>
            <a:endCxn id="172" idx="6"/>
          </p:cNvCxnSpPr>
          <p:nvPr/>
        </p:nvCxnSpPr>
        <p:spPr>
          <a:xfrm rot="10800000">
            <a:off x="4878061" y="3620376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4"/>
          <p:cNvSpPr/>
          <p:nvPr/>
        </p:nvSpPr>
        <p:spPr>
          <a:xfrm>
            <a:off x="4256400" y="2109989"/>
            <a:ext cx="631200" cy="6312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tanh</a:t>
            </a:r>
            <a:endParaRPr sz="700"/>
          </a:p>
        </p:txBody>
      </p:sp>
      <p:cxnSp>
        <p:nvCxnSpPr>
          <p:cNvPr id="176" name="Google Shape;176;p24"/>
          <p:cNvCxnSpPr/>
          <p:nvPr/>
        </p:nvCxnSpPr>
        <p:spPr>
          <a:xfrm>
            <a:off x="288100" y="529600"/>
            <a:ext cx="737100" cy="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 txBox="1"/>
          <p:nvPr/>
        </p:nvSpPr>
        <p:spPr>
          <a:xfrm>
            <a:off x="1033850" y="338950"/>
            <a:ext cx="737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더하기</a:t>
            </a:r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>
            <a:off x="288100" y="826300"/>
            <a:ext cx="737100" cy="0"/>
          </a:xfrm>
          <a:prstGeom prst="straightConnector1">
            <a:avLst/>
          </a:prstGeom>
          <a:noFill/>
          <a:ln cap="flat" cmpd="sng" w="76200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/>
        </p:nvSpPr>
        <p:spPr>
          <a:xfrm>
            <a:off x="1033850" y="635650"/>
            <a:ext cx="737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곱하기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>
            <a:off x="728800" y="3620375"/>
            <a:ext cx="2008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>
            <a:stCxn id="172" idx="0"/>
            <a:endCxn id="175" idx="4"/>
          </p:cNvCxnSpPr>
          <p:nvPr/>
        </p:nvCxnSpPr>
        <p:spPr>
          <a:xfrm flipH="1" rot="10800000">
            <a:off x="4562525" y="2741039"/>
            <a:ext cx="9600" cy="56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 txBox="1"/>
          <p:nvPr/>
        </p:nvSpPr>
        <p:spPr>
          <a:xfrm>
            <a:off x="474525" y="1087975"/>
            <a:ext cx="22626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 = tanh(</a:t>
            </a:r>
            <a:r>
              <a:rPr lang="ko">
                <a:solidFill>
                  <a:schemeClr val="dk1"/>
                </a:solidFill>
              </a:rPr>
              <a:t>SU+</a:t>
            </a:r>
            <a:r>
              <a:rPr lang="ko"/>
              <a:t>XW+B)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 == S</a:t>
            </a:r>
            <a:r>
              <a:rPr lang="ko" sz="1000"/>
              <a:t>next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4"/>
          <p:cNvCxnSpPr>
            <a:stCxn id="175" idx="0"/>
            <a:endCxn id="164" idx="0"/>
          </p:cNvCxnSpPr>
          <p:nvPr/>
        </p:nvCxnSpPr>
        <p:spPr>
          <a:xfrm rot="10800000">
            <a:off x="4572000" y="1584689"/>
            <a:ext cx="0" cy="52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/>
        </p:nvSpPr>
        <p:spPr>
          <a:xfrm>
            <a:off x="288100" y="3391475"/>
            <a:ext cx="362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S</a:t>
            </a:r>
            <a:endParaRPr sz="2100"/>
          </a:p>
        </p:txBody>
      </p:sp>
      <p:sp>
        <p:nvSpPr>
          <p:cNvPr id="185" name="Google Shape;185;p24"/>
          <p:cNvSpPr txBox="1"/>
          <p:nvPr/>
        </p:nvSpPr>
        <p:spPr>
          <a:xfrm>
            <a:off x="8363325" y="3391475"/>
            <a:ext cx="669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S</a:t>
            </a:r>
            <a:r>
              <a:rPr lang="ko" sz="1200"/>
              <a:t>next</a:t>
            </a:r>
            <a:endParaRPr sz="1200"/>
          </a:p>
        </p:txBody>
      </p:sp>
      <p:sp>
        <p:nvSpPr>
          <p:cNvPr id="186" name="Google Shape;186;p24"/>
          <p:cNvSpPr txBox="1"/>
          <p:nvPr/>
        </p:nvSpPr>
        <p:spPr>
          <a:xfrm>
            <a:off x="4694025" y="457450"/>
            <a:ext cx="414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O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2868850" y="202530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92" name="Google Shape;192;p25"/>
          <p:cNvCxnSpPr>
            <a:stCxn id="191" idx="0"/>
          </p:cNvCxnSpPr>
          <p:nvPr/>
        </p:nvCxnSpPr>
        <p:spPr>
          <a:xfrm flipH="1" rot="10800000">
            <a:off x="3860200" y="86430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5"/>
          <p:cNvSpPr/>
          <p:nvPr/>
        </p:nvSpPr>
        <p:spPr>
          <a:xfrm>
            <a:off x="5495675" y="202530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194" name="Google Shape;194;p25"/>
          <p:cNvCxnSpPr>
            <a:stCxn id="193" idx="0"/>
          </p:cNvCxnSpPr>
          <p:nvPr/>
        </p:nvCxnSpPr>
        <p:spPr>
          <a:xfrm flipH="1" rot="10800000">
            <a:off x="6487025" y="86430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5"/>
          <p:cNvCxnSpPr>
            <a:endCxn id="193" idx="1"/>
          </p:cNvCxnSpPr>
          <p:nvPr/>
        </p:nvCxnSpPr>
        <p:spPr>
          <a:xfrm>
            <a:off x="3863975" y="1686300"/>
            <a:ext cx="1631700" cy="1033800"/>
          </a:xfrm>
          <a:prstGeom prst="bentConnector3">
            <a:avLst>
              <a:gd fmla="val 7893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5279000" y="2720100"/>
            <a:ext cx="2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6487025" y="1686300"/>
            <a:ext cx="1631700" cy="1033800"/>
          </a:xfrm>
          <a:prstGeom prst="bentConnector3">
            <a:avLst>
              <a:gd fmla="val 7968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5"/>
          <p:cNvCxnSpPr>
            <a:endCxn id="191" idx="1"/>
          </p:cNvCxnSpPr>
          <p:nvPr/>
        </p:nvCxnSpPr>
        <p:spPr>
          <a:xfrm>
            <a:off x="1982950" y="2720100"/>
            <a:ext cx="885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5"/>
          <p:cNvSpPr txBox="1"/>
          <p:nvPr/>
        </p:nvSpPr>
        <p:spPr>
          <a:xfrm>
            <a:off x="1338850" y="2203200"/>
            <a:ext cx="4914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[[0],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[0],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[0],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[0]]</a:t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 rot="10800000">
            <a:off x="3860200" y="3414900"/>
            <a:ext cx="0" cy="864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5"/>
          <p:cNvCxnSpPr/>
          <p:nvPr/>
        </p:nvCxnSpPr>
        <p:spPr>
          <a:xfrm rot="10800000">
            <a:off x="6487025" y="3414900"/>
            <a:ext cx="0" cy="864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50" y="661263"/>
            <a:ext cx="828289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/>
          <p:nvPr/>
        </p:nvSpPr>
        <p:spPr>
          <a:xfrm>
            <a:off x="389775" y="2694625"/>
            <a:ext cx="3516600" cy="2076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3" y="1296350"/>
            <a:ext cx="4092176" cy="1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13" y="1296350"/>
            <a:ext cx="3742424" cy="13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2656913" y="3016625"/>
            <a:ext cx="38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love you </a:t>
            </a:r>
            <a:r>
              <a:rPr lang="ko"/>
              <a:t>를 넣어서 난 널 사랑해가 나오게 해보자!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88" y="152400"/>
            <a:ext cx="70120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700" y="1019700"/>
            <a:ext cx="3301950" cy="11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75" y="342625"/>
            <a:ext cx="3991202" cy="21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26126"/>
            <a:ext cx="8839199" cy="104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84300"/>
            <a:ext cx="8839202" cy="10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2451"/>
            <a:ext cx="8839199" cy="1043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0"/>
          <p:cNvCxnSpPr/>
          <p:nvPr/>
        </p:nvCxnSpPr>
        <p:spPr>
          <a:xfrm flipH="1">
            <a:off x="762650" y="2186200"/>
            <a:ext cx="5524800" cy="81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025"/>
            <a:ext cx="8839204" cy="449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" y="2058975"/>
            <a:ext cx="5143502" cy="29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525" y="84450"/>
            <a:ext cx="4601326" cy="29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>
            <a:off x="4270725" y="669425"/>
            <a:ext cx="872700" cy="872700"/>
          </a:xfrm>
          <a:prstGeom prst="ellipse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4363900" y="2940225"/>
            <a:ext cx="872700" cy="872700"/>
          </a:xfrm>
          <a:prstGeom prst="ellipse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2702975" y="2847025"/>
            <a:ext cx="1271100" cy="1271100"/>
          </a:xfrm>
          <a:prstGeom prst="ellipse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953825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253" name="Google Shape;253;p33"/>
          <p:cNvCxnSpPr>
            <a:stCxn id="252" idx="0"/>
          </p:cNvCxnSpPr>
          <p:nvPr/>
        </p:nvCxnSpPr>
        <p:spPr>
          <a:xfrm flipH="1" rot="10800000">
            <a:off x="1945175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3"/>
          <p:cNvSpPr/>
          <p:nvPr/>
        </p:nvSpPr>
        <p:spPr>
          <a:xfrm>
            <a:off x="3580650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255" name="Google Shape;255;p33"/>
          <p:cNvCxnSpPr>
            <a:stCxn id="254" idx="0"/>
          </p:cNvCxnSpPr>
          <p:nvPr/>
        </p:nvCxnSpPr>
        <p:spPr>
          <a:xfrm flipH="1" rot="10800000">
            <a:off x="4572000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3"/>
          <p:cNvCxnSpPr>
            <a:endCxn id="254" idx="1"/>
          </p:cNvCxnSpPr>
          <p:nvPr/>
        </p:nvCxnSpPr>
        <p:spPr>
          <a:xfrm>
            <a:off x="1948950" y="1669250"/>
            <a:ext cx="1631700" cy="1033800"/>
          </a:xfrm>
          <a:prstGeom prst="bentConnector3">
            <a:avLst>
              <a:gd fmla="val 7997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3"/>
          <p:cNvCxnSpPr/>
          <p:nvPr/>
        </p:nvCxnSpPr>
        <p:spPr>
          <a:xfrm>
            <a:off x="3363975" y="2703050"/>
            <a:ext cx="2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3"/>
          <p:cNvSpPr/>
          <p:nvPr/>
        </p:nvSpPr>
        <p:spPr>
          <a:xfrm>
            <a:off x="6203700" y="2008250"/>
            <a:ext cx="1982700" cy="13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RNN</a:t>
            </a:r>
            <a:endParaRPr sz="3500"/>
          </a:p>
        </p:txBody>
      </p:sp>
      <p:cxnSp>
        <p:nvCxnSpPr>
          <p:cNvPr id="259" name="Google Shape;259;p33"/>
          <p:cNvCxnSpPr>
            <a:stCxn id="258" idx="0"/>
          </p:cNvCxnSpPr>
          <p:nvPr/>
        </p:nvCxnSpPr>
        <p:spPr>
          <a:xfrm flipH="1" rot="10800000">
            <a:off x="7195050" y="847250"/>
            <a:ext cx="3900" cy="116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3"/>
          <p:cNvCxnSpPr>
            <a:endCxn id="258" idx="1"/>
          </p:cNvCxnSpPr>
          <p:nvPr/>
        </p:nvCxnSpPr>
        <p:spPr>
          <a:xfrm>
            <a:off x="4572000" y="1669250"/>
            <a:ext cx="1631700" cy="1033800"/>
          </a:xfrm>
          <a:prstGeom prst="bentConnector3">
            <a:avLst>
              <a:gd fmla="val 7968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3"/>
          <p:cNvCxnSpPr/>
          <p:nvPr/>
        </p:nvCxnSpPr>
        <p:spPr>
          <a:xfrm>
            <a:off x="5987025" y="2703050"/>
            <a:ext cx="2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3"/>
          <p:cNvCxnSpPr>
            <a:endCxn id="252" idx="2"/>
          </p:cNvCxnSpPr>
          <p:nvPr/>
        </p:nvCxnSpPr>
        <p:spPr>
          <a:xfrm rot="10800000">
            <a:off x="1945175" y="3397850"/>
            <a:ext cx="0" cy="74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3"/>
          <p:cNvCxnSpPr/>
          <p:nvPr/>
        </p:nvCxnSpPr>
        <p:spPr>
          <a:xfrm rot="10800000">
            <a:off x="4572000" y="3397850"/>
            <a:ext cx="0" cy="57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3"/>
          <p:cNvCxnSpPr/>
          <p:nvPr/>
        </p:nvCxnSpPr>
        <p:spPr>
          <a:xfrm rot="10800000">
            <a:off x="7195050" y="3380875"/>
            <a:ext cx="0" cy="57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3"/>
          <p:cNvCxnSpPr/>
          <p:nvPr/>
        </p:nvCxnSpPr>
        <p:spPr>
          <a:xfrm>
            <a:off x="2389575" y="932000"/>
            <a:ext cx="0" cy="991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3"/>
          <p:cNvCxnSpPr/>
          <p:nvPr/>
        </p:nvCxnSpPr>
        <p:spPr>
          <a:xfrm>
            <a:off x="2550575" y="1457475"/>
            <a:ext cx="932100" cy="92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7" name="Google Shape;267;p33"/>
          <p:cNvSpPr txBox="1"/>
          <p:nvPr/>
        </p:nvSpPr>
        <p:spPr>
          <a:xfrm>
            <a:off x="2516675" y="1042250"/>
            <a:ext cx="330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+</a:t>
            </a:r>
            <a:endParaRPr/>
          </a:p>
        </p:txBody>
      </p:sp>
      <p:cxnSp>
        <p:nvCxnSpPr>
          <p:cNvPr id="268" name="Google Shape;268;p33"/>
          <p:cNvCxnSpPr/>
          <p:nvPr/>
        </p:nvCxnSpPr>
        <p:spPr>
          <a:xfrm flipH="1">
            <a:off x="4152100" y="1118525"/>
            <a:ext cx="2762400" cy="11862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00" y="617975"/>
            <a:ext cx="5440776" cy="29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3796175" y="3753800"/>
            <a:ext cx="488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Vanishing Gradient와 Exploding Gradient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3668975" y="3753800"/>
            <a:ext cx="127200" cy="41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끝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https://docs.google.com/spreadsheets/d/1Jai6wNcBnccWn_XJBu6bXoe_4tkcXbwyL3QnuNBiUuM/edit?usp=sharing</a:t>
            </a:r>
            <a:endParaRPr sz="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LSTM( Long Short-Term Memory )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311700" y="1152475"/>
            <a:ext cx="85206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기존의 RNN 반복 모듈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400" y="1671225"/>
            <a:ext cx="5283201" cy="20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1031625" y="3716325"/>
            <a:ext cx="66432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 하나의 layer를 갖고 있는 표준적인 모습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333333"/>
                </a:solidFill>
                <a:highlight>
                  <a:srgbClr val="FFFFFF"/>
                </a:highlight>
              </a:rPr>
              <a:t>👉</a:t>
            </a:r>
            <a:r>
              <a:rPr b="1" lang="ko" sz="1600">
                <a:solidFill>
                  <a:srgbClr val="0000FF"/>
                </a:solidFill>
              </a:rPr>
              <a:t>긴 시간에 걸친 의존성은 학습 불가! ( </a:t>
            </a:r>
            <a:r>
              <a:rPr b="1" lang="ko" sz="1600">
                <a:solidFill>
                  <a:srgbClr val="0000FF"/>
                </a:solidFill>
              </a:rPr>
              <a:t>Gradient Vanishing </a:t>
            </a:r>
            <a:r>
              <a:rPr b="1" lang="ko" sz="1600">
                <a:solidFill>
                  <a:srgbClr val="0000FF"/>
                </a:solidFill>
              </a:rPr>
              <a:t>문제 )</a:t>
            </a:r>
            <a:endParaRPr b="1"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1719450" y="3438775"/>
            <a:ext cx="57051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LSTM의 반복 모듈에는 4개의 상호작용하는 layer가 들어있다.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890950" y="3798350"/>
            <a:ext cx="7862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RNN은 수도꼭지가 하나 </a:t>
            </a:r>
            <a:r>
              <a:rPr lang="ko" sz="2000">
                <a:solidFill>
                  <a:srgbClr val="333333"/>
                </a:solidFill>
                <a:highlight>
                  <a:srgbClr val="FFFFFF"/>
                </a:highlight>
              </a:rPr>
              <a:t>👉</a:t>
            </a:r>
            <a:r>
              <a:rPr b="1" lang="ko" sz="1600"/>
              <a:t> 흐르는 물(기억)의 양은 조절 Ok, 물의 온도는 조절 Fail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LSTM은 밸브가 두개      </a:t>
            </a:r>
            <a:r>
              <a:rPr lang="ko" sz="2000">
                <a:solidFill>
                  <a:srgbClr val="333333"/>
                </a:solidFill>
                <a:highlight>
                  <a:srgbClr val="FFFFFF"/>
                </a:highlight>
              </a:rPr>
              <a:t>👉</a:t>
            </a:r>
            <a:r>
              <a:rPr b="1" lang="ko" sz="1600"/>
              <a:t> 물의 양, 물의 온도도 조절 가능!  </a:t>
            </a:r>
            <a:endParaRPr b="1" sz="1600"/>
          </a:p>
        </p:txBody>
      </p:sp>
      <p:grpSp>
        <p:nvGrpSpPr>
          <p:cNvPr id="296" name="Google Shape;296;p37"/>
          <p:cNvGrpSpPr/>
          <p:nvPr/>
        </p:nvGrpSpPr>
        <p:grpSpPr>
          <a:xfrm>
            <a:off x="1632850" y="414425"/>
            <a:ext cx="5131851" cy="2967350"/>
            <a:chOff x="1632850" y="414425"/>
            <a:chExt cx="5131851" cy="2967350"/>
          </a:xfrm>
        </p:grpSpPr>
        <p:pic>
          <p:nvPicPr>
            <p:cNvPr id="297" name="Google Shape;29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2876" y="512888"/>
              <a:ext cx="1038225" cy="504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" name="Google Shape;298;p37"/>
            <p:cNvGrpSpPr/>
            <p:nvPr/>
          </p:nvGrpSpPr>
          <p:grpSpPr>
            <a:xfrm>
              <a:off x="1632850" y="414425"/>
              <a:ext cx="5131851" cy="2967350"/>
              <a:chOff x="1632850" y="414425"/>
              <a:chExt cx="5131851" cy="2967350"/>
            </a:xfrm>
          </p:grpSpPr>
          <p:pic>
            <p:nvPicPr>
              <p:cNvPr id="299" name="Google Shape;299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50" y="414425"/>
                <a:ext cx="5131851" cy="2934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2150" y="1003075"/>
                <a:ext cx="2681875" cy="1873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3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144274" y="1901025"/>
                <a:ext cx="507450" cy="2467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3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873826" y="2876950"/>
                <a:ext cx="1038225" cy="504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96825" y="478975"/>
              <a:ext cx="14348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forget gate       </a:t>
            </a:r>
            <a:r>
              <a:rPr lang="ko" sz="2300"/>
              <a:t>는 ‘과거 정보를 잊기’를 위한 게이트</a:t>
            </a:r>
            <a:r>
              <a:rPr lang="ko"/>
              <a:t> 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25" y="445021"/>
            <a:ext cx="52662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25" y="2095813"/>
            <a:ext cx="3983075" cy="26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85300"/>
            <a:ext cx="4314900" cy="40855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4517300" y="2297725"/>
            <a:ext cx="4314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ht−1 과 xt를 받아 시그모이드를 취해준 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시그모이드 함수의 출력 범위는 0에서 1 사이이기 때문에..</a:t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3782650" y="3470050"/>
            <a:ext cx="5189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0000FF"/>
                </a:solidFill>
              </a:rPr>
              <a:t>“</a:t>
            </a:r>
            <a:r>
              <a:rPr b="1" lang="ko" sz="2000">
                <a:solidFill>
                  <a:srgbClr val="0000FF"/>
                </a:solidFill>
              </a:rPr>
              <a:t>값이 0이라면 이전 상태는 잊고, 1이라면 이전 상태를 온전히 기억해라!”</a:t>
            </a:r>
            <a:endParaRPr b="1"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1088525" y="4735825"/>
            <a:ext cx="8895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주어가 현영에서 영채로 바뀌었을때 현재 성별 “여성”을 잊어버리는 것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input gate             s </a:t>
            </a:r>
            <a:r>
              <a:rPr lang="ko" sz="2300"/>
              <a:t>는 ‘현재 정보 기억하기’를 위한 게이트</a:t>
            </a:r>
            <a:endParaRPr sz="23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26" y="480300"/>
            <a:ext cx="13471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53225"/>
            <a:ext cx="4271099" cy="27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200" y="1478801"/>
            <a:ext cx="3151962" cy="6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4582800" y="2751000"/>
            <a:ext cx="4271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ht−1 과 xt를 받아 시그모이드 취한 것과 하이퍼볼릭탄젠트를 취해준 것을 요소별 곱셈 연산 한 값이 input gate가 내보내는 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rgbClr val="555555"/>
                </a:solidFill>
              </a:rPr>
              <a:t>지금 입력과 이전 출력으로 얻어진 값을 얼마나 cell state에 반영할지 정하는 역할</a:t>
            </a:r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1088525" y="4735825"/>
            <a:ext cx="8895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 “남성” 성별을 cell state에 더하기 위해 준비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Cell State 업데이트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1923"/>
            <a:ext cx="4419600" cy="287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0" y="1435850"/>
            <a:ext cx="2662700" cy="2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4720500" y="1297350"/>
            <a:ext cx="3798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이렇게 두 단계에서 나온 정보를 합쳐서 state를 업데이트할 재료를 만들게 된다.</a:t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1088525" y="4735825"/>
            <a:ext cx="8895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 “여성” 성별을 잊고, “남성” 성별로 업데이트 실천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무엇을 output으로 내보낼까?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3425"/>
            <a:ext cx="4393150" cy="29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5" y="1154475"/>
            <a:ext cx="4652790" cy="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" y="1700800"/>
            <a:ext cx="2184612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4548550" y="1922575"/>
            <a:ext cx="439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sigmoid layer에 input 데이터를 태워서 cell state의 어느 부분을 output으로 내보낼지를 정한다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그리고나서 cell state를 tanh layer에 태워서 -1과 1 사이의 값을 받은 뒤에 방금 전에 계산한 sigmoid gate의 output과 곱해준다.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그렇게 하면 우리가 output으로 보내고자 하는 부분만 내보낼 수 있게 된다!!</a:t>
            </a:r>
            <a:endParaRPr/>
          </a:p>
        </p:txBody>
      </p:sp>
      <p:sp>
        <p:nvSpPr>
          <p:cNvPr id="344" name="Google Shape;344;p41"/>
          <p:cNvSpPr txBox="1"/>
          <p:nvPr/>
        </p:nvSpPr>
        <p:spPr>
          <a:xfrm>
            <a:off x="1337400" y="4477675"/>
            <a:ext cx="7308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영어문장이라면 input이 주어일때 다음 예측값 ouput은 동사일 것. 앞의 주어가 단수인지 복수인지에 따라 형태 달리하게 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9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LSTM이 잘하는 것</a:t>
            </a:r>
            <a:endParaRPr/>
          </a:p>
        </p:txBody>
      </p:sp>
      <p:sp>
        <p:nvSpPr>
          <p:cNvPr id="350" name="Google Shape;35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중기 기억을 요구하는 패턴 추출 문제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질문 - 응답 분야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기계 번역 분야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응용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CNN과 합쳐지면 -&gt; 이미지 설명달기도 가능!</a:t>
            </a:r>
            <a:endParaRPr/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3118724"/>
            <a:ext cx="3313724" cy="16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175" y="494975"/>
            <a:ext cx="2111075" cy="11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547" y="1625575"/>
            <a:ext cx="2211075" cy="1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GRU( Gated Recurrent Unit )</a:t>
            </a:r>
            <a:endParaRPr/>
          </a:p>
        </p:txBody>
      </p:sp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LSTM셀의</a:t>
            </a:r>
            <a:r>
              <a:rPr b="1" lang="ko"/>
              <a:t> 간소화된 버전</a:t>
            </a:r>
            <a:endParaRPr b="1"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500" y="2175962"/>
            <a:ext cx="3653799" cy="2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311700" y="1491650"/>
            <a:ext cx="8520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LSTM Cell에서의 두 상태 벡터 ​     와     ​가 하나의 벡터 ​     로 합쳐짐</a:t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200">
                <a:solidFill>
                  <a:srgbClr val="34495E"/>
                </a:solidFill>
                <a:highlight>
                  <a:srgbClr val="FFFFFF"/>
                </a:highlight>
              </a:rPr>
              <a:t>하나의 gate controller인      가 </a:t>
            </a:r>
            <a:r>
              <a:rPr b="1" lang="ko" sz="1050">
                <a:solidFill>
                  <a:srgbClr val="666666"/>
                </a:solidFill>
                <a:highlight>
                  <a:srgbClr val="FFFFFF"/>
                </a:highlight>
              </a:rPr>
              <a:t>forget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과 </a:t>
            </a:r>
            <a:r>
              <a:rPr b="1" lang="ko" sz="1050">
                <a:solidFill>
                  <a:srgbClr val="666666"/>
                </a:solidFill>
                <a:highlight>
                  <a:srgbClr val="FFFFFF"/>
                </a:highlight>
              </a:rPr>
              <a:t>input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 게이트(gate)를 모두 제어</a:t>
            </a:r>
            <a:endParaRPr sz="1200">
              <a:solidFill>
                <a:srgbClr val="34495E"/>
              </a:solidFill>
              <a:highlight>
                <a:srgbClr val="FFFFFF"/>
              </a:highlight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00" y="2994425"/>
            <a:ext cx="8763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50" y="2191275"/>
            <a:ext cx="3732624" cy="260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2104525" y="4667975"/>
            <a:ext cx="13341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LSTM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6487325" y="4667975"/>
            <a:ext cx="13341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GRU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099" y="1571387"/>
            <a:ext cx="182963" cy="23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550" y="1603246"/>
            <a:ext cx="182950" cy="17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9250" y="1603253"/>
            <a:ext cx="182950" cy="17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3824" y="827899"/>
            <a:ext cx="3008374" cy="8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5225" y="1806625"/>
            <a:ext cx="226622" cy="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순환 신경망 고급 사용법</a:t>
            </a:r>
            <a:endParaRPr/>
          </a:p>
        </p:txBody>
      </p:sp>
      <p:sp>
        <p:nvSpPr>
          <p:cNvPr id="376" name="Google Shape;37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순환 드롭아웃(dropout)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스태킹 순환 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양방향 순환 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275" y="293775"/>
            <a:ext cx="3209875" cy="2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625" y="2571750"/>
            <a:ext cx="36004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순환 드롭아웃(dropout)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순환 층에서 과대적합을 방지하기 위해 케라스에 내장되어 있는 드롭아웃을 사용</a:t>
            </a:r>
            <a:endParaRPr/>
          </a:p>
        </p:txBody>
      </p:sp>
      <p:pic>
        <p:nvPicPr>
          <p:cNvPr id="385" name="Google Shape;3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75" y="2004250"/>
            <a:ext cx="4514850" cy="66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45"/>
          <p:cNvCxnSpPr/>
          <p:nvPr/>
        </p:nvCxnSpPr>
        <p:spPr>
          <a:xfrm>
            <a:off x="2326650" y="2341275"/>
            <a:ext cx="848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5"/>
          <p:cNvSpPr txBox="1"/>
          <p:nvPr/>
        </p:nvSpPr>
        <p:spPr>
          <a:xfrm>
            <a:off x="125" y="3109525"/>
            <a:ext cx="9144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Dropout Layer를 사용하게 되면 중요한 과거 정보를 잃어버릴 확률이 높아지게 되고 따라서 Model의 성능이 나빠진다??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RNN의 구조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순차적 정보의 연관성을 모델링하기 위한 RNN</a:t>
            </a:r>
            <a:br>
              <a:rPr lang="ko"/>
            </a:br>
            <a:r>
              <a:rPr lang="ko"/>
              <a:t>이전 셀의 정보 Drop은 앞의 셀에 영향을 미친다.</a:t>
            </a:r>
            <a:endParaRPr/>
          </a:p>
        </p:txBody>
      </p:sp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75" y="1983525"/>
            <a:ext cx="3976251" cy="31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LSTM에서의 Drop</a:t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현재 time step의 정보에만 Dropout</a:t>
            </a:r>
            <a:endParaRPr b="1"/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086650"/>
            <a:ext cx="6545425" cy="23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513" y="230563"/>
            <a:ext cx="31718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813" y="945925"/>
            <a:ext cx="4863125" cy="3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스태킹 순환 층</a:t>
            </a:r>
            <a:endParaRPr/>
          </a:p>
        </p:txBody>
      </p:sp>
      <p:sp>
        <p:nvSpPr>
          <p:cNvPr id="409" name="Google Shape;40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모델 용량을 증가시켜 복잡한 데이터의 표현 능력 제공</a:t>
            </a:r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5" y="2289550"/>
            <a:ext cx="4071576" cy="21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326" y="1902138"/>
            <a:ext cx="3576000" cy="289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 모델의 형태</a:t>
            </a:r>
            <a:endParaRPr/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775" y="1958975"/>
            <a:ext cx="5724451" cy="28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6673" y="312673"/>
            <a:ext cx="3910404" cy="12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양방향 순환 층</a:t>
            </a:r>
            <a:endParaRPr/>
          </a:p>
        </p:txBody>
      </p:sp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지금의 RNN은</a:t>
            </a:r>
            <a:br>
              <a:rPr lang="ko"/>
            </a:br>
            <a:r>
              <a:rPr lang="ko"/>
              <a:t>글을 왼쪽에서 오른쪽으로 읽는 것과 같다.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문제점</a:t>
            </a:r>
            <a:r>
              <a:rPr lang="ko"/>
              <a:t>: 오래된 정보의 상실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50" y="1913400"/>
            <a:ext cx="4611424" cy="3091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50"/>
          <p:cNvSpPr txBox="1"/>
          <p:nvPr/>
        </p:nvSpPr>
        <p:spPr>
          <a:xfrm>
            <a:off x="4821575" y="1017725"/>
            <a:ext cx="4322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1443년에 집현전 학자들의 도움을 얻어 창제(創製)한 </a:t>
            </a:r>
            <a:r>
              <a:rPr b="1" lang="ko" sz="1300">
                <a:solidFill>
                  <a:srgbClr val="202124"/>
                </a:solidFill>
                <a:highlight>
                  <a:srgbClr val="FFFFFF"/>
                </a:highlight>
              </a:rPr>
              <a:t>세종</a:t>
            </a: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202124"/>
                </a:solidFill>
                <a:highlight>
                  <a:srgbClr val="FFFFFF"/>
                </a:highlight>
              </a:rPr>
              <a:t>세종</a:t>
            </a: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은 </a:t>
            </a: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1443년에 집현전 학자들의 도움을 얻어 창제(創製)함.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역방향 레이어</a:t>
            </a:r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950" y="219000"/>
            <a:ext cx="4151360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-43900" y="20118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1"/>
                </a:solidFill>
              </a:rPr>
              <a:t>양방향 LSTM 특징</a:t>
            </a:r>
            <a:br>
              <a:rPr lang="ko" sz="1250">
                <a:solidFill>
                  <a:schemeClr val="dk1"/>
                </a:solidFill>
              </a:rPr>
            </a:br>
            <a:r>
              <a:rPr lang="ko" sz="1050">
                <a:solidFill>
                  <a:srgbClr val="555555"/>
                </a:solidFill>
              </a:rPr>
              <a:t>양방향 LSTM은 최근 머신러닝 분야에서 좋은 성과에 적용된 모델일 정도로 높은 성능의 알고리즘 중 하나이다. (Ko et al., 2018)</a:t>
            </a:r>
            <a:endParaRPr sz="1050">
              <a:solidFill>
                <a:srgbClr val="555555"/>
              </a:solidFill>
            </a:endParaRPr>
          </a:p>
          <a:p>
            <a:pPr indent="-301625" lvl="0" marL="457200" rtl="0" algn="l">
              <a:lnSpc>
                <a:spcPct val="157140"/>
              </a:lnSpc>
              <a:spcBef>
                <a:spcPts val="1700"/>
              </a:spcBef>
              <a:spcAft>
                <a:spcPts val="0"/>
              </a:spcAft>
              <a:buClr>
                <a:srgbClr val="666666"/>
              </a:buClr>
              <a:buSzPts val="1150"/>
              <a:buAutoNum type="arabicPeriod"/>
            </a:pPr>
            <a:r>
              <a:rPr lang="ko" sz="1150">
                <a:solidFill>
                  <a:srgbClr val="666666"/>
                </a:solidFill>
              </a:rPr>
              <a:t>출력값에 대한 손실을 최소화하는 과정에서 모든 파라미터를 동시에 학습되는 </a:t>
            </a:r>
            <a:r>
              <a:rPr lang="ko" sz="1150" u="sng">
                <a:solidFill>
                  <a:srgbClr val="666666"/>
                </a:solidFill>
              </a:rPr>
              <a:t>종단간 학습</a:t>
            </a:r>
            <a:r>
              <a:rPr lang="ko" sz="1150">
                <a:solidFill>
                  <a:srgbClr val="666666"/>
                </a:solidFill>
              </a:rPr>
              <a:t> 가능</a:t>
            </a:r>
            <a:endParaRPr sz="1150">
              <a:solidFill>
                <a:srgbClr val="666666"/>
              </a:solidFill>
            </a:endParaRPr>
          </a:p>
          <a:p>
            <a:pPr indent="-301625" lvl="0" marL="457200" rtl="0" algn="l">
              <a:lnSpc>
                <a:spcPct val="1571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AutoNum type="arabicPeriod"/>
            </a:pPr>
            <a:r>
              <a:rPr lang="ko" sz="1150">
                <a:solidFill>
                  <a:srgbClr val="666666"/>
                </a:solidFill>
              </a:rPr>
              <a:t>단어와 구(Phrase)간 유사성을 입력벡터에 내재화하여 성능 개선</a:t>
            </a:r>
            <a:endParaRPr sz="1150">
              <a:solidFill>
                <a:srgbClr val="666666"/>
              </a:solidFill>
            </a:endParaRPr>
          </a:p>
          <a:p>
            <a:pPr indent="-301625" lvl="0" marL="457200" rtl="0" algn="l">
              <a:lnSpc>
                <a:spcPct val="1571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AutoNum type="arabicPeriod"/>
            </a:pPr>
            <a:r>
              <a:rPr lang="ko" sz="1150">
                <a:solidFill>
                  <a:srgbClr val="666666"/>
                </a:solidFill>
              </a:rPr>
              <a:t>데이터 길이가 길어도 성능이 저하되지 않음</a:t>
            </a:r>
            <a:endParaRPr sz="1150"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1571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ko" sz="1100">
                <a:solidFill>
                  <a:srgbClr val="666666"/>
                </a:solidFill>
              </a:rPr>
              <a:t>LSTM의 기본 성능과 Attention 매커니즘을 도입함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0" y="1361025"/>
            <a:ext cx="46809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94E52"/>
                </a:solidFill>
                <a:highlight>
                  <a:srgbClr val="FFFFFF"/>
                </a:highlight>
              </a:rPr>
              <a:t>언어를 이해하는 데 단어의 순서가 중요하지만 </a:t>
            </a:r>
            <a:endParaRPr b="1" sz="1200">
              <a:solidFill>
                <a:srgbClr val="494E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94E52"/>
                </a:solidFill>
                <a:highlight>
                  <a:srgbClr val="FFFFFF"/>
                </a:highlight>
              </a:rPr>
              <a:t>결정적이지 않다는 가정을 뒷받침합니다.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35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type="title"/>
          </p:nvPr>
        </p:nvSpPr>
        <p:spPr>
          <a:xfrm>
            <a:off x="311700" y="1751300"/>
            <a:ext cx="85206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Using ‘ConvNet’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on Sequential data</a:t>
            </a:r>
            <a:endParaRPr sz="3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ConvNet을 이미지 말고도 적용할 수 있다고?</a:t>
            </a:r>
            <a:endParaRPr/>
          </a:p>
        </p:txBody>
      </p:sp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450" y="1855925"/>
            <a:ext cx="2906851" cy="324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50" y="1833125"/>
            <a:ext cx="3709200" cy="30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600" y="1091063"/>
            <a:ext cx="3286699" cy="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50" y="1125487"/>
            <a:ext cx="3563668" cy="7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/>
          <p:nvPr/>
        </p:nvSpPr>
        <p:spPr>
          <a:xfrm>
            <a:off x="1386925" y="4527150"/>
            <a:ext cx="2362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2D Convolutional Network</a:t>
            </a:r>
            <a:endParaRPr/>
          </a:p>
        </p:txBody>
      </p:sp>
      <p:sp>
        <p:nvSpPr>
          <p:cNvPr id="451" name="Google Shape;451;p53"/>
          <p:cNvSpPr/>
          <p:nvPr/>
        </p:nvSpPr>
        <p:spPr>
          <a:xfrm>
            <a:off x="5545600" y="4527150"/>
            <a:ext cx="2362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lang="ko"/>
              <a:t>D Convolutional Network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 ConvNet 모델은 어떤 점이 달라질까?</a:t>
            </a:r>
            <a:endParaRPr/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50" y="1164675"/>
            <a:ext cx="5964099" cy="13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100" y="2931000"/>
            <a:ext cx="4441126" cy="17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4"/>
          <p:cNvSpPr txBox="1"/>
          <p:nvPr/>
        </p:nvSpPr>
        <p:spPr>
          <a:xfrm>
            <a:off x="269425" y="1861450"/>
            <a:ext cx="2465700" cy="27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사용하는 layer의 기능과 구성은 동일하다.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특성 추출을 위한 convolution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다운샘플링해 길이를 줄이는 1D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데이터를 취합해주는 Fully Connected </a:t>
            </a:r>
            <a:br>
              <a:rPr lang="ko"/>
            </a:br>
            <a:r>
              <a:rPr lang="ko"/>
              <a:t>또는 Global Pooling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1D ConvNet의 특성 추출</a:t>
            </a:r>
            <a:endParaRPr/>
          </a:p>
        </p:txBody>
      </p:sp>
      <p:sp>
        <p:nvSpPr>
          <p:cNvPr id="465" name="Google Shape;46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1D CNN은 shift가 일어난 데이터에 대해 동일하게 인식할 수 있다!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2D Convnet과도 동일한 특성.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이걸 ‘이동 불변성’(translation invariant) 이라고 부른다.</a:t>
            </a:r>
            <a:endParaRPr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3600"/>
            <a:ext cx="2986026" cy="1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102" y="1002588"/>
            <a:ext cx="3184425" cy="1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00" y="3617574"/>
            <a:ext cx="2481949" cy="6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7367250" y="3777406"/>
            <a:ext cx="1203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(remind: 2D convnet의 이동 불변성)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이동불변성(translation invariant)의 양면</a:t>
            </a:r>
            <a:endParaRPr/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순서에 영향을 거의 받지 않고, 시간적 위치를 고려하지 않는 특성 (특히나 패치 사이즈가 전체 시퀀스보다 훨씬 작을 때)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FF"/>
                </a:solidFill>
              </a:rPr>
              <a:t>좋은 점:</a:t>
            </a:r>
            <a:r>
              <a:rPr lang="ko"/>
              <a:t> 굉장히 </a:t>
            </a:r>
            <a:r>
              <a:rPr lang="ko" u="sng"/>
              <a:t>긴 시퀀스</a:t>
            </a:r>
            <a:r>
              <a:rPr lang="ko"/>
              <a:t>에서 RNN보다 </a:t>
            </a:r>
            <a:r>
              <a:rPr lang="ko" u="sng"/>
              <a:t>적은 연산량</a:t>
            </a:r>
            <a:r>
              <a:rPr lang="ko"/>
              <a:t>으로 특성 추출 가능</a:t>
            </a:r>
            <a:br>
              <a:rPr lang="ko"/>
            </a:br>
            <a:r>
              <a:rPr lang="ko">
                <a:solidFill>
                  <a:srgbClr val="FF9900"/>
                </a:solidFill>
              </a:rPr>
              <a:t>나쁜 점:</a:t>
            </a:r>
            <a:r>
              <a:rPr lang="ko"/>
              <a:t> 최근 데이터가 예전 데이터보다 더 중요한 데이터셋</a:t>
            </a:r>
            <a:r>
              <a:rPr lang="ko" sz="1200"/>
              <a:t>-기온 예측, 주가 예측, 에너지 소비량 예측 등-</a:t>
            </a:r>
            <a:r>
              <a:rPr lang="ko"/>
              <a:t>에 대해선 학습하기 힘들다는 점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RNN과의 비교</a:t>
            </a:r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처리속도는 훨씬 빠른데, 정확도에 한계가 있는 편이다.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RNN의 전처리과정으로 사용하면 둘의 장점 모두 혼합 가능하다는 저자의 제안이 있었음.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26" y="2277825"/>
            <a:ext cx="4214325" cy="24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388900" y="2686050"/>
            <a:ext cx="40086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</a:rPr>
              <a:t>검색을 좀 해보니 ‘CNN-RNN hybrid’, ‘CNN-LSTM hybrid’ 같은 제목의 논문으로 실제로 이런 구조를 사용하는 것을 확인할 수 있었다.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</a:rPr>
              <a:t>그런데 이런 키워드로 검색하면 동영상 데이터를 다루기 위해 이미지를 1차로 CNN으로 처리를 하고, RNN으로 순서를 처리하는 그런 형태가 대다수였다.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ConvNet 요약</a:t>
            </a:r>
            <a:endParaRPr/>
          </a:p>
        </p:txBody>
      </p:sp>
      <p:sp>
        <p:nvSpPr>
          <p:cNvPr id="489" name="Google Shape;48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어떤 데이터셋에 효과적인가?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순서가 그다지 상관이 없고, 패턴 단위로 인식하면 되는 sequential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RNN과 ConvNet 중에서 고민될 땐?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속도가 빠르고 가벼운 건 ConvNet, 긴 시퀀스에 강함.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정확도 높고 최근 데이터에 더 비중을 줄 수 있는 것은 RNN, LSTM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58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4370" l="0" r="0" t="0"/>
          <a:stretch/>
        </p:blipFill>
        <p:spPr>
          <a:xfrm>
            <a:off x="860311" y="668400"/>
            <a:ext cx="3229500" cy="38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571999" y="2362800"/>
            <a:ext cx="3653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king 벡터에 female 벡터를 더하면 queen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king 벡터에 plural 벡터 더하면 kings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9"/>
          <p:cNvCxnSpPr/>
          <p:nvPr/>
        </p:nvCxnSpPr>
        <p:spPr>
          <a:xfrm rot="10800000">
            <a:off x="330450" y="1169400"/>
            <a:ext cx="0" cy="25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9"/>
          <p:cNvCxnSpPr/>
          <p:nvPr/>
        </p:nvCxnSpPr>
        <p:spPr>
          <a:xfrm>
            <a:off x="345677" y="3694500"/>
            <a:ext cx="32895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9"/>
          <p:cNvSpPr txBox="1"/>
          <p:nvPr/>
        </p:nvSpPr>
        <p:spPr>
          <a:xfrm>
            <a:off x="330450" y="1067675"/>
            <a:ext cx="372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957200" y="2152375"/>
            <a:ext cx="754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</a:t>
            </a:r>
            <a:endParaRPr/>
          </a:p>
        </p:txBody>
      </p:sp>
      <p:cxnSp>
        <p:nvCxnSpPr>
          <p:cNvPr id="94" name="Google Shape;94;p19"/>
          <p:cNvCxnSpPr/>
          <p:nvPr/>
        </p:nvCxnSpPr>
        <p:spPr>
          <a:xfrm flipH="1" rot="10800000">
            <a:off x="364350" y="2448825"/>
            <a:ext cx="2787900" cy="12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9"/>
          <p:cNvSpPr txBox="1"/>
          <p:nvPr/>
        </p:nvSpPr>
        <p:spPr>
          <a:xfrm>
            <a:off x="3482425" y="3321600"/>
            <a:ext cx="754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강아지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355900" y="4114175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45675" y="4114187"/>
            <a:ext cx="491400" cy="18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931850" y="4012225"/>
            <a:ext cx="372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</a:t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355900" y="4342775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37075" y="4342787"/>
            <a:ext cx="491400" cy="18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931850" y="4240825"/>
            <a:ext cx="75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355900" y="4571375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328475" y="4571387"/>
            <a:ext cx="491400" cy="18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1931850" y="4469425"/>
            <a:ext cx="75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강아지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30450" y="457575"/>
            <a:ext cx="23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one hot encodeing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 rot="10800000">
            <a:off x="4566800" y="1211625"/>
            <a:ext cx="0" cy="25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>
            <a:off x="4582027" y="3736725"/>
            <a:ext cx="32895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9"/>
          <p:cNvSpPr txBox="1"/>
          <p:nvPr/>
        </p:nvSpPr>
        <p:spPr>
          <a:xfrm>
            <a:off x="4778650" y="1364100"/>
            <a:ext cx="372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6761400" y="3025000"/>
            <a:ext cx="754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</a:t>
            </a:r>
            <a:endParaRPr/>
          </a:p>
        </p:txBody>
      </p:sp>
      <p:cxnSp>
        <p:nvCxnSpPr>
          <p:cNvPr id="110" name="Google Shape;110;p19"/>
          <p:cNvCxnSpPr/>
          <p:nvPr/>
        </p:nvCxnSpPr>
        <p:spPr>
          <a:xfrm flipH="1" rot="10800000">
            <a:off x="4600700" y="2491050"/>
            <a:ext cx="2787900" cy="12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 txBox="1"/>
          <p:nvPr/>
        </p:nvSpPr>
        <p:spPr>
          <a:xfrm>
            <a:off x="5219050" y="1593675"/>
            <a:ext cx="754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강아지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4592250" y="4156400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168200" y="4054450"/>
            <a:ext cx="372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592250" y="4385000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168200" y="4283050"/>
            <a:ext cx="75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592250" y="4613600"/>
            <a:ext cx="1464000" cy="1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677475" y="4613600"/>
            <a:ext cx="754200" cy="181800"/>
          </a:xfrm>
          <a:prstGeom prst="rect">
            <a:avLst/>
          </a:prstGeom>
          <a:gradFill>
            <a:gsLst>
              <a:gs pos="0">
                <a:srgbClr val="FFFF00"/>
              </a:gs>
              <a:gs pos="46000">
                <a:srgbClr val="D9D95A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6168200" y="4511650"/>
            <a:ext cx="75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강아지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4566800" y="499800"/>
            <a:ext cx="23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embedding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5301550" y="4385000"/>
            <a:ext cx="754200" cy="181800"/>
          </a:xfrm>
          <a:prstGeom prst="rect">
            <a:avLst/>
          </a:prstGeom>
          <a:gradFill>
            <a:gsLst>
              <a:gs pos="0">
                <a:srgbClr val="FFFF00"/>
              </a:gs>
              <a:gs pos="46000">
                <a:srgbClr val="D9D95A"/>
              </a:gs>
              <a:gs pos="100000">
                <a:srgbClr val="B3B3B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592250" y="4156400"/>
            <a:ext cx="754200" cy="181800"/>
          </a:xfrm>
          <a:prstGeom prst="rect">
            <a:avLst/>
          </a:prstGeom>
          <a:gradFill>
            <a:gsLst>
              <a:gs pos="0">
                <a:srgbClr val="FFFF00"/>
              </a:gs>
              <a:gs pos="46000">
                <a:srgbClr val="D9D95A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871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690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